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1BC0-3A60-4595-B798-6412011455C3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EE4-84B7-4269-B17E-7EAA9A34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2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1BC0-3A60-4595-B798-6412011455C3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EE4-84B7-4269-B17E-7EAA9A34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5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1BC0-3A60-4595-B798-6412011455C3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EE4-84B7-4269-B17E-7EAA9A34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92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1BC0-3A60-4595-B798-6412011455C3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EE4-84B7-4269-B17E-7EAA9A34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13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1BC0-3A60-4595-B798-6412011455C3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EE4-84B7-4269-B17E-7EAA9A34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09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1BC0-3A60-4595-B798-6412011455C3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EE4-84B7-4269-B17E-7EAA9A34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80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1BC0-3A60-4595-B798-6412011455C3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EE4-84B7-4269-B17E-7EAA9A34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3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1BC0-3A60-4595-B798-6412011455C3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EE4-84B7-4269-B17E-7EAA9A34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4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1BC0-3A60-4595-B798-6412011455C3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EE4-84B7-4269-B17E-7EAA9A34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9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1BC0-3A60-4595-B798-6412011455C3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EE4-84B7-4269-B17E-7EAA9A34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07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A1BC0-3A60-4595-B798-6412011455C3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EE4-84B7-4269-B17E-7EAA9A34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A1BC0-3A60-4595-B798-6412011455C3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8AEE4-84B7-4269-B17E-7EAA9A345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0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437" y="116632"/>
            <a:ext cx="8772088" cy="792088"/>
          </a:xfrm>
        </p:spPr>
        <p:txBody>
          <a:bodyPr>
            <a:noAutofit/>
          </a:bodyPr>
          <a:lstStyle/>
          <a:p>
            <a:pPr lvl="0"/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Профилактика 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трудностей математического развития дошкольников с общим недоразвитием речи </a:t>
            </a:r>
            <a:r>
              <a:rPr lang="ru-RU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использованием </a:t>
            </a:r>
            <a:r>
              <a:rPr lang="ru-RU" sz="1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нейропедагогических</a:t>
            </a:r>
            <a:r>
              <a:rPr lang="ru-RU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технологий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27313"/>
            <a:ext cx="9071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Нейропедагогика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наука о теории и технологии воспитания, основанная на данных современных наук о мозге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sz="1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нейропедагогики</a:t>
            </a:r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практике оптимально и творчески решать педагогические задачи, используя знания об индивидуальных особенностях мозговой организации высших психических функций.</a:t>
            </a:r>
          </a:p>
        </p:txBody>
      </p:sp>
      <p:sp>
        <p:nvSpPr>
          <p:cNvPr id="7" name="Овал 6"/>
          <p:cNvSpPr/>
          <p:nvPr/>
        </p:nvSpPr>
        <p:spPr>
          <a:xfrm>
            <a:off x="3275856" y="4149080"/>
            <a:ext cx="3024336" cy="1296144"/>
          </a:xfrm>
          <a:prstGeom prst="ellips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63888" y="4345649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ПОЛОЖЕНИЯ НЕЙРОПЕДАГОГИКИ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6300560" y="3933056"/>
            <a:ext cx="480572" cy="609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76256" y="2609617"/>
            <a:ext cx="172819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Учение и познание как естественные механизмы развития мозга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35036" y="2707485"/>
            <a:ext cx="172819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Мозг ищет смысл через установление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закономерностей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9692" y="2599014"/>
            <a:ext cx="158417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Мозг как «параллельный процессор»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312" y="5216193"/>
            <a:ext cx="183620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Эмоции являются необходимым фактором продуктивной деятельности мозга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34172" y="6235397"/>
            <a:ext cx="190770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Мозг каждого человека уникален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81132" y="5708635"/>
            <a:ext cx="219624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Активное привлечение системы визуально-пространственной памяти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4788024" y="3501008"/>
            <a:ext cx="0" cy="5673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2763228" y="3933056"/>
            <a:ext cx="512628" cy="6091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244952" y="5055787"/>
            <a:ext cx="879672" cy="6098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788024" y="5489523"/>
            <a:ext cx="0" cy="7452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555776" y="5124627"/>
            <a:ext cx="792088" cy="6411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988759"/>
            <a:ext cx="8699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Выполнили: педагоги ГБДОУ №106 Доронина Ю.В., Поплавская О.В.,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Хлуднева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О.В.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55776" y="188640"/>
            <a:ext cx="4104456" cy="2232248"/>
          </a:xfrm>
          <a:prstGeom prst="ellipse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31840" y="289101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  <a:cs typeface="Times New Roman" pitchFamily="18" charset="0"/>
              </a:rPr>
              <a:t>АКТУАЛЬНОСТЬ ПРОБЛЕМЫ МАТЕМАТИЧЕСКОГО РАЗВИТИЯ ДОШКОЛЬНИКОВ С РЕЧЕВОЙ ПАТАЛОГИЕЙ </a:t>
            </a:r>
            <a:endParaRPr lang="ru-RU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773352" y="1303170"/>
            <a:ext cx="894992" cy="9770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681424" y="1334223"/>
            <a:ext cx="825986" cy="9460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504" y="2320426"/>
            <a:ext cx="3312368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latin typeface="Palatino Linotype" panose="02040502050505030304" pitchFamily="18" charset="0"/>
                <a:cs typeface="Times New Roman" pitchFamily="18" charset="0"/>
              </a:rPr>
              <a:t>Трудности</a:t>
            </a:r>
            <a:r>
              <a:rPr lang="ru-RU" sz="1600" dirty="0">
                <a:latin typeface="Palatino Linotype" panose="02040502050505030304" pitchFamily="18" charset="0"/>
                <a:cs typeface="Times New Roman" pitchFamily="18" charset="0"/>
              </a:rPr>
              <a:t>, возникающие у</a:t>
            </a:r>
          </a:p>
          <a:p>
            <a:pPr algn="ctr"/>
            <a:r>
              <a:rPr lang="ru-RU" sz="1600" dirty="0">
                <a:latin typeface="Palatino Linotype" panose="02040502050505030304" pitchFamily="18" charset="0"/>
                <a:cs typeface="Times New Roman" pitchFamily="18" charset="0"/>
              </a:rPr>
              <a:t>детей при формировании элементарных</a:t>
            </a:r>
          </a:p>
          <a:p>
            <a:pPr algn="ctr"/>
            <a:r>
              <a:rPr lang="ru-RU" sz="1600" dirty="0">
                <a:latin typeface="Palatino Linotype" panose="02040502050505030304" pitchFamily="18" charset="0"/>
                <a:cs typeface="Times New Roman" pitchFamily="18" charset="0"/>
              </a:rPr>
              <a:t>математических представлений,</a:t>
            </a:r>
          </a:p>
          <a:p>
            <a:pPr algn="ctr"/>
            <a:r>
              <a:rPr lang="ru-RU" sz="1600" dirty="0">
                <a:latin typeface="Palatino Linotype" panose="02040502050505030304" pitchFamily="18" charset="0"/>
                <a:cs typeface="Times New Roman" pitchFamily="18" charset="0"/>
              </a:rPr>
              <a:t>обусловлены специфическими</a:t>
            </a:r>
          </a:p>
          <a:p>
            <a:pPr algn="ctr"/>
            <a:r>
              <a:rPr lang="ru-RU" sz="1600" dirty="0">
                <a:latin typeface="Palatino Linotype" panose="02040502050505030304" pitchFamily="18" charset="0"/>
                <a:cs typeface="Times New Roman" pitchFamily="18" charset="0"/>
              </a:rPr>
              <a:t>особенностями речевых и неречевых</a:t>
            </a:r>
          </a:p>
          <a:p>
            <a:pPr algn="ctr"/>
            <a:r>
              <a:rPr lang="ru-RU" sz="1600" dirty="0">
                <a:latin typeface="Palatino Linotype" panose="02040502050505030304" pitchFamily="18" charset="0"/>
                <a:cs typeface="Times New Roman" pitchFamily="18" charset="0"/>
              </a:rPr>
              <a:t>нарушений при </a:t>
            </a:r>
            <a:r>
              <a:rPr lang="ru-RU" sz="1600" dirty="0" smtClean="0">
                <a:latin typeface="Palatino Linotype" panose="02040502050505030304" pitchFamily="18" charset="0"/>
                <a:cs typeface="Times New Roman" pitchFamily="18" charset="0"/>
              </a:rPr>
              <a:t>ОНР</a:t>
            </a:r>
            <a:endParaRPr lang="ru-RU" sz="1600" dirty="0"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2320426"/>
            <a:ext cx="3024336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 smtClean="0">
                <a:latin typeface="Palatino Linotype" panose="02040502050505030304" pitchFamily="18" charset="0"/>
                <a:cs typeface="Times New Roman" pitchFamily="18" charset="0"/>
              </a:rPr>
              <a:t>Формирование </a:t>
            </a:r>
            <a:r>
              <a:rPr lang="ru-RU" sz="1600" dirty="0">
                <a:latin typeface="Palatino Linotype" panose="02040502050505030304" pitchFamily="18" charset="0"/>
                <a:cs typeface="Times New Roman" pitchFamily="18" charset="0"/>
              </a:rPr>
              <a:t>первичных математических</a:t>
            </a:r>
          </a:p>
          <a:p>
            <a:pPr algn="ctr"/>
            <a:r>
              <a:rPr lang="ru-RU" sz="1600" dirty="0">
                <a:latin typeface="Palatino Linotype" panose="02040502050505030304" pitchFamily="18" charset="0"/>
                <a:cs typeface="Times New Roman" pitchFamily="18" charset="0"/>
              </a:rPr>
              <a:t>представлений является мощным средством</a:t>
            </a:r>
          </a:p>
          <a:p>
            <a:pPr algn="ctr"/>
            <a:r>
              <a:rPr lang="ru-RU" sz="1600" dirty="0">
                <a:latin typeface="Palatino Linotype" panose="02040502050505030304" pitchFamily="18" charset="0"/>
                <a:cs typeface="Times New Roman" pitchFamily="18" charset="0"/>
              </a:rPr>
              <a:t>интеллектуального развития ребенка, его</a:t>
            </a:r>
          </a:p>
          <a:p>
            <a:pPr algn="ctr"/>
            <a:r>
              <a:rPr lang="ru-RU" sz="1600" dirty="0">
                <a:latin typeface="Palatino Linotype" panose="02040502050505030304" pitchFamily="18" charset="0"/>
                <a:cs typeface="Times New Roman" pitchFamily="18" charset="0"/>
              </a:rPr>
              <a:t>познавательных и творческих способностей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39" y="3354292"/>
            <a:ext cx="2160240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16" y="4501507"/>
            <a:ext cx="3088248" cy="2289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t="-399" r="533" b="399"/>
          <a:stretch/>
        </p:blipFill>
        <p:spPr bwMode="auto">
          <a:xfrm>
            <a:off x="6228184" y="4505546"/>
            <a:ext cx="2648646" cy="2285608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5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1663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развития математического мышления очень важны детские игры, особенно подвижные и с правилами, так как     математическое мышление – это не только цифры, это еще и абстрактное мышление, это умение просчитывать ситуацию и способность принимать нестандартные решения.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256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этого могут быть эффективными настольные игры. Одни из них развивают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память 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внимание, другие – логику и речь, третьи же – воображение и фантазию, а четвертые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научат разбираться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собственных эмоциях и управлять ими, ну а пятые разовьют слуховое, зрительное и тактильное восприятие. Важно применять их согласно возрасту.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800" b="1" i="1" u="sng" dirty="0">
                <a:latin typeface="Times New Roman" pitchFamily="18" charset="0"/>
                <a:cs typeface="Times New Roman" pitchFamily="18" charset="0"/>
              </a:rPr>
              <a:t>Для малышей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шнуровочки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», развивающие мелкую моторику, «парочки»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расширяют кругозор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тренируют память и пространственные представления, простейшие лото.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800" b="1" i="1" u="sng" dirty="0">
                <a:latin typeface="Times New Roman" pitchFamily="18" charset="0"/>
                <a:cs typeface="Times New Roman" pitchFamily="18" charset="0"/>
              </a:rPr>
              <a:t>Для детей постарше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«занимательные квадраты»,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различные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мозаики, элементарные конструкторы, «волшебные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мешочки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», знакомящие с геометрическими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телами 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тренирующие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тактильность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обучающие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лото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-391200"/>
            <a:ext cx="3600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>
                <a:solidFill>
                  <a:srgbClr val="FF0000"/>
                </a:solidFill>
              </a:rPr>
              <a:t>!</a:t>
            </a:r>
            <a:endParaRPr lang="ru-RU" sz="138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2983880" cy="2237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83348" y="4504634"/>
            <a:ext cx="1637928" cy="2183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18121"/>
            <a:ext cx="2839864" cy="2129898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4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Исследования показывают, что ребенок усваивает те предметы, которые ему интересны. Многим детям просто не интересна математика, потому что они никак не могут понять ее смысла и необходимости для повседневной жизни. Нужно показать им, насколько математика важна в обычной реальности, в быту.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Важно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найти, в чем заинтересован ваш ребенок, и любыми путями связать это с математикой. Вот  несколько примеров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такого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подхода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веселых задачек и стихов к каждому занятию с ребенком . Все, что учится при положительных эмоциях, усваивается легче.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Повсеместно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используйте игровые приемы. Это не так сложно и методики не нарушит.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Новые знания должны иметь значение для ребенка. И чем более они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соприкасаются 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его интересами, увлечениями, тем легче ему будет их запомнить.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ребенка должна быть сильная мотивация к запоминанию информации.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Важно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научиться создавать дополнительную мотивацию для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ребенка, которая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послужит стимулом овладеть материалом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Мы все всегда справляемся с заданием лучше, когда делаем это с чувством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наслаждения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удовлетворения, и то, как  ребенок будет относиться к математике, зависит от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того, как взрослый  сумеет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его заинтересовать в ней.</a:t>
            </a:r>
          </a:p>
          <a:p>
            <a:pPr algn="just"/>
            <a:endParaRPr lang="ru-RU" sz="1600" dirty="0"/>
          </a:p>
        </p:txBody>
      </p:sp>
      <p:pic>
        <p:nvPicPr>
          <p:cNvPr id="3076" name="Picture 4" descr="http://gubernski-1a.ru/attachments/Image/kartinka_2.jpg?template=gener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540203"/>
            <a:ext cx="1741314" cy="211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74180"/>
            <a:ext cx="3055888" cy="2291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28186"/>
            <a:ext cx="3114774" cy="2336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7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468</Words>
  <Application>Microsoft Office PowerPoint</Application>
  <PresentationFormat>Экран (4:3)</PresentationFormat>
  <Paragraphs>32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 Профилактика трудностей математического развития дошкольников с общим недоразвитием речи  с использованием нейропедагогических  технологий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трудностей математического развития дошкольников с общим недоразвитием речи  с использованием нейропедагогических  технологий</dc:title>
  <dc:creator>Human</dc:creator>
  <cp:lastModifiedBy>Оля</cp:lastModifiedBy>
  <cp:revision>11</cp:revision>
  <cp:lastPrinted>2017-10-15T22:07:45Z</cp:lastPrinted>
  <dcterms:created xsi:type="dcterms:W3CDTF">2017-10-15T14:12:27Z</dcterms:created>
  <dcterms:modified xsi:type="dcterms:W3CDTF">2017-10-15T22:17:46Z</dcterms:modified>
</cp:coreProperties>
</file>